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8"/>
  </p:notesMasterIdLst>
  <p:handoutMasterIdLst>
    <p:handoutMasterId r:id="rId39"/>
  </p:handoutMasterIdLst>
  <p:sldIdLst>
    <p:sldId id="350" r:id="rId2"/>
    <p:sldId id="395" r:id="rId3"/>
    <p:sldId id="389" r:id="rId4"/>
    <p:sldId id="387" r:id="rId5"/>
    <p:sldId id="396" r:id="rId6"/>
    <p:sldId id="425" r:id="rId7"/>
    <p:sldId id="422" r:id="rId8"/>
    <p:sldId id="423" r:id="rId9"/>
    <p:sldId id="427" r:id="rId10"/>
    <p:sldId id="421" r:id="rId11"/>
    <p:sldId id="398" r:id="rId12"/>
    <p:sldId id="399" r:id="rId13"/>
    <p:sldId id="400" r:id="rId14"/>
    <p:sldId id="402" r:id="rId15"/>
    <p:sldId id="401" r:id="rId16"/>
    <p:sldId id="416" r:id="rId17"/>
    <p:sldId id="403" r:id="rId18"/>
    <p:sldId id="404" r:id="rId19"/>
    <p:sldId id="405" r:id="rId20"/>
    <p:sldId id="406" r:id="rId21"/>
    <p:sldId id="411" r:id="rId22"/>
    <p:sldId id="407" r:id="rId23"/>
    <p:sldId id="409" r:id="rId24"/>
    <p:sldId id="408" r:id="rId25"/>
    <p:sldId id="414" r:id="rId26"/>
    <p:sldId id="381" r:id="rId27"/>
    <p:sldId id="410" r:id="rId28"/>
    <p:sldId id="413" r:id="rId29"/>
    <p:sldId id="412" r:id="rId30"/>
    <p:sldId id="418" r:id="rId31"/>
    <p:sldId id="390" r:id="rId32"/>
    <p:sldId id="428" r:id="rId33"/>
    <p:sldId id="429" r:id="rId34"/>
    <p:sldId id="392" r:id="rId35"/>
    <p:sldId id="393" r:id="rId36"/>
    <p:sldId id="348" r:id="rId37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8" autoAdjust="0"/>
    <p:restoredTop sz="96800" autoAdjust="0"/>
  </p:normalViewPr>
  <p:slideViewPr>
    <p:cSldViewPr>
      <p:cViewPr varScale="1">
        <p:scale>
          <a:sx n="112" d="100"/>
          <a:sy n="112" d="100"/>
        </p:scale>
        <p:origin x="178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2844"/>
          </a:xfrm>
          <a:prstGeom prst="rect">
            <a:avLst/>
          </a:prstGeom>
        </p:spPr>
        <p:txBody>
          <a:bodyPr vert="horz" lIns="90334" tIns="45167" rIns="90334" bIns="4516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2844"/>
          </a:xfrm>
          <a:prstGeom prst="rect">
            <a:avLst/>
          </a:prstGeom>
        </p:spPr>
        <p:txBody>
          <a:bodyPr vert="horz" lIns="90334" tIns="45167" rIns="90334" bIns="45167" rtlCol="0"/>
          <a:lstStyle>
            <a:lvl1pPr algn="r">
              <a:defRPr sz="1200"/>
            </a:lvl1pPr>
          </a:lstStyle>
          <a:p>
            <a:fld id="{213E45B4-B959-4DC5-91B3-A8BBD6C50D89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895"/>
            <a:ext cx="2918831" cy="492844"/>
          </a:xfrm>
          <a:prstGeom prst="rect">
            <a:avLst/>
          </a:prstGeom>
        </p:spPr>
        <p:txBody>
          <a:bodyPr vert="horz" lIns="90334" tIns="45167" rIns="90334" bIns="4516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1895"/>
            <a:ext cx="2918831" cy="492844"/>
          </a:xfrm>
          <a:prstGeom prst="rect">
            <a:avLst/>
          </a:prstGeom>
        </p:spPr>
        <p:txBody>
          <a:bodyPr vert="horz" lIns="90334" tIns="45167" rIns="90334" bIns="45167" rtlCol="0" anchor="b"/>
          <a:lstStyle>
            <a:lvl1pPr algn="r">
              <a:defRPr sz="1200"/>
            </a:lvl1pPr>
          </a:lstStyle>
          <a:p>
            <a:fld id="{580D87AB-A624-47D3-85E4-4FE7AD3D50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506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0334" tIns="45167" rIns="90334" bIns="4516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0334" tIns="45167" rIns="90334" bIns="45167" rtlCol="0"/>
          <a:lstStyle>
            <a:lvl1pPr algn="r">
              <a:defRPr sz="1200"/>
            </a:lvl1pPr>
          </a:lstStyle>
          <a:p>
            <a:fld id="{C6297443-8663-483F-AF06-00EDFCB64DA8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34" tIns="45167" rIns="90334" bIns="4516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334" tIns="45167" rIns="90334" bIns="4516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0334" tIns="45167" rIns="90334" bIns="4516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0334" tIns="45167" rIns="90334" bIns="45167" rtlCol="0" anchor="b"/>
          <a:lstStyle>
            <a:lvl1pPr algn="r">
              <a:defRPr sz="1200"/>
            </a:lvl1pPr>
          </a:lstStyle>
          <a:p>
            <a:fld id="{90FD7C27-7C58-4BE3-97DD-3DEE71FB8B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36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D7C27-7C58-4BE3-97DD-3DEE71FB8B5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610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59E9-A3F7-4FC2-AF71-6D7AED046BBE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2EBD-B398-4880-8F48-88DD2E6482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59E9-A3F7-4FC2-AF71-6D7AED046BBE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2EBD-B398-4880-8F48-88DD2E648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59E9-A3F7-4FC2-AF71-6D7AED046BBE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2EBD-B398-4880-8F48-88DD2E648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59E9-A3F7-4FC2-AF71-6D7AED046BBE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2EBD-B398-4880-8F48-88DD2E6482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59E9-A3F7-4FC2-AF71-6D7AED046BBE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2EBD-B398-4880-8F48-88DD2E648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59E9-A3F7-4FC2-AF71-6D7AED046BBE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2EBD-B398-4880-8F48-88DD2E6482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59E9-A3F7-4FC2-AF71-6D7AED046BBE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2EBD-B398-4880-8F48-88DD2E6482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59E9-A3F7-4FC2-AF71-6D7AED046BBE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2EBD-B398-4880-8F48-88DD2E648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59E9-A3F7-4FC2-AF71-6D7AED046BBE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2EBD-B398-4880-8F48-88DD2E648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59E9-A3F7-4FC2-AF71-6D7AED046BBE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2EBD-B398-4880-8F48-88DD2E648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59E9-A3F7-4FC2-AF71-6D7AED046BBE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2EBD-B398-4880-8F48-88DD2E6482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54F59E9-A3F7-4FC2-AF71-6D7AED046BBE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4C82EBD-B398-4880-8F48-88DD2E648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ehjl421pXbY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302" y="1052736"/>
            <a:ext cx="8356918" cy="5256584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2"/>
            <a:ext cx="9036496" cy="1080118"/>
          </a:xfrm>
        </p:spPr>
        <p:txBody>
          <a:bodyPr>
            <a:noAutofit/>
          </a:bodyPr>
          <a:lstStyle/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cap="all" dirty="0" smtClean="0">
                <a:ln w="0"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ОСОБЕННОСТИ воспитательной системы</a:t>
            </a:r>
            <a:br>
              <a:rPr lang="ru-RU" sz="2400" cap="all" dirty="0" smtClean="0">
                <a:ln w="0"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cap="all" dirty="0" smtClean="0">
                <a:ln w="0"/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интеллектуальных школ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0" y="3910479"/>
            <a:ext cx="4276596" cy="2851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57771"/>
            <a:ext cx="4134719" cy="2756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66" y="1047823"/>
            <a:ext cx="4076398" cy="2717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29" y="1047823"/>
            <a:ext cx="4003814" cy="2669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13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1417638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Патриотический проект - исследовательские краеведческие экспедиции «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Туған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елге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тағзым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831" y="1154396"/>
            <a:ext cx="2900427" cy="21616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6D54-FDE7-4BCA-B398-0F361F94E8E1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2" y="1169569"/>
            <a:ext cx="2871603" cy="21154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7" y="3946123"/>
            <a:ext cx="3070779" cy="23084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491" y="3946122"/>
            <a:ext cx="2828801" cy="23084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15" y="1172264"/>
            <a:ext cx="3002065" cy="212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62" y="3946122"/>
            <a:ext cx="2776275" cy="22809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783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 descr="C:\Users\A&amp;O\Desktop\2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70" y="1181164"/>
            <a:ext cx="4024781" cy="2592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 descr="D:\Документы\Класс фото\классс\IMG_20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3861048"/>
            <a:ext cx="4096788" cy="29414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D:\C диска С\Фото\2015-2016\Послы любви чтения 6С\47857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4568" y="1154361"/>
            <a:ext cx="3839880" cy="2592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D:\Рабочий стол\20150416_0813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1469" y="3789040"/>
            <a:ext cx="3812979" cy="30134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5496" y="188640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«100 книг, рекомендованных для прочтения 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учащимся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Интеллектуальных школ»</a:t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проект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«Послы любви чтения»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79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116632"/>
            <a:ext cx="5112568" cy="648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Книга, о которой я хочу рассказать другу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6D54-FDE7-4BCA-B398-0F361F94E8E1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5" name="Объект 4" descr="C:\Users\salamakhina_o.kt\Desktop\12191033_573320746153688_8256653660842388262_n.jpg"/>
          <p:cNvPicPr>
            <a:picLocks noGrp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456384" cy="2664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:\C диска С\Фото\2015-2016\123\123 проект\IMG_89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908720"/>
            <a:ext cx="3240360" cy="28347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283968" y="1781836"/>
            <a:ext cx="1102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«1.2.3.»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4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49431" y="3021070"/>
            <a:ext cx="2932473" cy="1945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:\C диска С\Фото\2015-2016\Little Red Hen\IMG_073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46" y="3032675"/>
            <a:ext cx="2763537" cy="2288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Users\salamakhina_o.kt\Desktop\12717225_608966912589071_1690042096330557304_n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6" y="4077072"/>
            <a:ext cx="2918714" cy="2638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0" y="5433535"/>
            <a:ext cx="58062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</a:p>
          <a:p>
            <a:pPr algn="ctr"/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Book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Dingo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 книгу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!»,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Кейворд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Гексагон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rgbClr val="602E04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020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7" y="3580874"/>
            <a:ext cx="4417321" cy="3225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4417321" cy="3004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023" y="476673"/>
            <a:ext cx="4366091" cy="30043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20" y="3580874"/>
            <a:ext cx="4352748" cy="3225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483768" y="49823"/>
            <a:ext cx="4608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 time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7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" y="563789"/>
            <a:ext cx="3050612" cy="2249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17" y="1207226"/>
            <a:ext cx="2982747" cy="2138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27" y="3205834"/>
            <a:ext cx="3247983" cy="2165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64" y="5013176"/>
            <a:ext cx="3044758" cy="2029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933" y="593175"/>
            <a:ext cx="3275719" cy="2183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933" y="3169316"/>
            <a:ext cx="3197839" cy="2131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843808" y="116632"/>
            <a:ext cx="3204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TEDxNIS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Рабочий стол\отчет и фото википедиа\видео 4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20888"/>
            <a:ext cx="4227706" cy="403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:\Рабочий стол\отчет и фото википедиа\видео 4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244" y="2492896"/>
            <a:ext cx="4321236" cy="3963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491880" y="10441"/>
            <a:ext cx="1854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Wikipedia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4780" y="359342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течение года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сайте были размещены статьи на темы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kk-KZ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«Мәдени мұра» ,  «Қазақ елінің тарихи тұлғалары», «Қазақстанның бүгінгі жетістіктері»,  «Қазақстанның тарихи-мәдени мұралары мен бүгінгі жетістіктері», «Қазақстанның тарихи-мәдени мұрасының дамуы»,  «Қазақ хандығының құрылу тарихы»,  «Қазақстанның болашағы», «Қазақстанның тарихи, мәдени мұраларымен бүгінгі жетістіктері»,  «Қазақстан Республиканың тәуелсіздігі», «Қазақ хандығының құрылуы»  и др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59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фото шан 1 ән тарихы\фото12\фото\9В.JPG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948" y="1170357"/>
            <a:ext cx="4037011" cy="2646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D:\Рабочий стол\im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1459" y="1170357"/>
            <a:ext cx="4347466" cy="2646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D:\Рабочий стол\фото шан 1 ән тарихы\Бір _нні_ тарихы, Алатау Ша_ыра_ы\Бір әннің тарихы, Алатау Шаңырағы\IMG_5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957" y="4052148"/>
            <a:ext cx="4066002" cy="2781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Documents and Settings\mukhamedieva_z.kt\Рабочий стол\фото к сцен.утр.сбора шанырак имантау\IMG_5620.JPG"/>
          <p:cNvPicPr>
            <a:picLocks noGrp="1"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1459" y="4052148"/>
            <a:ext cx="4347465" cy="275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419111" y="21366"/>
            <a:ext cx="62646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әндері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</a:t>
            </a:r>
            <a:r>
              <a:rPr lang="kk-KZ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ір әннің тарихы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1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Рабочий стол\ФОТО ФОТО ФОТО\фото  окт\фото№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3963868" cy="29406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D:\Рабочий стол\КАТАЛОГ 2015\фотоконкурс МОЙ КРАЙ ЛЮБИМЫЙ, ЗОЛОТОЙ\OsACl3UnDiY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4044" y="808890"/>
            <a:ext cx="4118147" cy="2968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D:\Рабочий стол\фото, видео Алтын Емел 2014-15 уч.г\фото 2015-2016 соц.проект Алтын Емел\IMG-20151013-WA00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12905"/>
            <a:ext cx="4022081" cy="2862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F:\Гули\IMG_93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9707" y="3912904"/>
            <a:ext cx="4104456" cy="2862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907704" y="0"/>
            <a:ext cx="5256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«Служение обществу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24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Ардагерлерді ардақтайық</a:t>
            </a: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9781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 descr="C:\Users\Alex\AppData\Local\Microsoft\Windows\Temporary Internet Files\Content.Word\IMG-20151007-WA0030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92696"/>
            <a:ext cx="3898776" cy="3176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G:\Шанырак\Соцпроект Сарыарка\подписание меморандума\IMG_947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692696"/>
            <a:ext cx="409575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F:\2112\SAM_057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869266"/>
            <a:ext cx="3898776" cy="2988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:\2112\SAM_058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1050" y="3869266"/>
            <a:ext cx="4095750" cy="2996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627784" y="134589"/>
            <a:ext cx="4840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«Ардагерлер мәңгі  есімізде»</a:t>
            </a:r>
            <a:endParaRPr lang="ru-RU" sz="28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0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44451"/>
            <a:ext cx="8229600" cy="562074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i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Аялы</a:t>
            </a:r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алақан</a:t>
            </a:r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D:\Рабочий стол\16-10-2015_14-17-28(1)\image-16-10-15-05-15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4429" y="3717032"/>
            <a:ext cx="2633476" cy="306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D:\Рабочий стол\7В-класс\Новая папка\IMG-20151130-WA00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761926"/>
            <a:ext cx="3096344" cy="2910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:\Рабочий стол\Изображение 57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180" y="1761926"/>
            <a:ext cx="3048002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23528" y="548681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 развитие воспитанников КГУ «Областная специальная коррекционная школа-интернат №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1» , детского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</a:t>
            </a:r>
            <a:r>
              <a:rPr lang="kk-KZ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детей с ограниченными возможностями «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Аялау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Кокшетауского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медико-социального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учреждения, 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«Центра адаптации несовершеннолетних» </a:t>
            </a:r>
          </a:p>
        </p:txBody>
      </p:sp>
    </p:spTree>
    <p:extLst>
      <p:ext uri="{BB962C8B-B14F-4D97-AF65-F5344CB8AC3E}">
        <p14:creationId xmlns:p14="http://schemas.microsoft.com/office/powerpoint/2010/main" val="363860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060848"/>
            <a:ext cx="72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Ключевой идеей воспитания учащихся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Назарбаев Интеллектуальных школ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идея формирования патриота казахстанского общества в учебной и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внеучебной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6632"/>
            <a:ext cx="2916325" cy="1944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6632"/>
            <a:ext cx="2844062" cy="19680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32450"/>
            <a:ext cx="3672409" cy="24482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38181"/>
            <a:ext cx="3663814" cy="24425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75" y="116632"/>
            <a:ext cx="2789802" cy="19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3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Рабочий стол\Шанырак 2015 - 2016 год\фото\ЦАН фото\canvas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812" y="218765"/>
            <a:ext cx="3399465" cy="2424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6" y="3920701"/>
            <a:ext cx="4480290" cy="29868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36" y="3904216"/>
            <a:ext cx="4510163" cy="3006775"/>
          </a:xfrm>
          <a:prstGeom prst="rect">
            <a:avLst/>
          </a:prstGeom>
        </p:spPr>
      </p:pic>
      <p:pic>
        <p:nvPicPr>
          <p:cNvPr id="5" name="Объект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830" y="349869"/>
            <a:ext cx="2910913" cy="2183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21" y="287034"/>
            <a:ext cx="3014942" cy="226120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7584" y="2802488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Занятия, тренинги, развивающие игры.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Дни открытых дверей. 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83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temirbulatova_d.kt\Рабочий стол\октябрь\аттест\Изображение 30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8331" y="3690393"/>
            <a:ext cx="2910840" cy="245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Ярмарка 09.04.16\IMG_75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673" y="4542003"/>
            <a:ext cx="3033798" cy="2179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Ярмарка 09.04.16\IMG_75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3912" y="4542003"/>
            <a:ext cx="2878674" cy="2179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4" descr="C:\Documents and Settings\temirbulatova_d.kt\Рабочий стол\Изображение 305.jp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2304" y="684283"/>
            <a:ext cx="302433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temirbulatova_d.kt\Рабочий стол\Изображение 301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38247" y="612651"/>
            <a:ext cx="2918897" cy="2879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temirbulatova_d.kt\Рабочий стол\Изображение 291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03167" y="1034510"/>
            <a:ext cx="2956560" cy="245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259632" y="186641"/>
            <a:ext cx="669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проведение благотворительной ярмарки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9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 descr="F:\проект\IMG_9227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17623"/>
            <a:ext cx="3816423" cy="2681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F:\проект\IMG_92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252" y="4131334"/>
            <a:ext cx="3615791" cy="2667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F:\проект\IMG_90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848" y="1257145"/>
            <a:ext cx="3676195" cy="26982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F:\проект\IMG_913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57145"/>
            <a:ext cx="3816423" cy="26982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115616" y="188640"/>
            <a:ext cx="7272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проект </a:t>
            </a:r>
            <a:b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 us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Присоединяйся к нам!»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воспитанников 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Сандыктауского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детского дома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9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26" y="648046"/>
            <a:ext cx="3173423" cy="21156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74" y="648046"/>
            <a:ext cx="3039166" cy="20261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3" y="3822706"/>
            <a:ext cx="3933144" cy="2622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22706"/>
            <a:ext cx="3886430" cy="2590953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2763476" cy="199976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83768" y="188640"/>
            <a:ext cx="46337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Благотворительные акции 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23335" y="2850702"/>
            <a:ext cx="3333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 классической музыки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50991" y="3244334"/>
            <a:ext cx="1082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Ярмарки</a:t>
            </a:r>
          </a:p>
        </p:txBody>
      </p:sp>
    </p:spTree>
    <p:extLst>
      <p:ext uri="{BB962C8B-B14F-4D97-AF65-F5344CB8AC3E}">
        <p14:creationId xmlns:p14="http://schemas.microsoft.com/office/powerpoint/2010/main" val="273166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Новая папка\IMG_188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441" y="3843190"/>
            <a:ext cx="4235047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C:\Users\user\Desktop\Новая папка\IMG_187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12" y="3825186"/>
            <a:ext cx="3960440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Объект 4" descr="F:\Дом Малютки\Подготовка к визиту Дома Малютки\DSC_0188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60758"/>
            <a:ext cx="4320480" cy="3164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60512" y="0"/>
            <a:ext cx="8675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«Солнечный круг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Поддержка воспитанников  «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Щучинского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дома ребенка» </a:t>
            </a:r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9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Проект</a:t>
            </a:r>
            <a:r>
              <a:rPr lang="ru-RU" sz="2400" dirty="0">
                <a:solidFill>
                  <a:srgbClr val="002060"/>
                </a:solidFill>
              </a:rPr>
              <a:t> «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Memoro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 from NIS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. Обязательно помнить.»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</a:b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/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</a:b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327656"/>
            <a:ext cx="8136904" cy="3991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Тема: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Ұлы</a:t>
            </a: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Отан</a:t>
            </a: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соғысы</a:t>
            </a: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ардагерлеріне</a:t>
            </a: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құрмет</a:t>
            </a: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Герой: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Малахов Валентин Иванович 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Охотники за воспоминаниями: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Елубай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Айдана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Категория: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Воспоминания о войне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24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https://youtu.be/ehjl421pXbY</a:t>
            </a:r>
            <a:endParaRPr lang="ru-RU" sz="2400" u="sng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Помним и гордимся!»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Соғыс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жылдары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, Никто не забыт, ничто не забыто...»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Соғыс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беттерінен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«Сбывшаяся мечта»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Өмір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тағдыры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Менің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сүйікті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әжем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«История моей жизни»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Ғаламтормен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кездесуім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4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6512511" cy="43204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практики в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NIS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700808"/>
            <a:ext cx="8147248" cy="4248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идентичности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казахстанца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эмоциональной привязанности, принадлежности, чувства гордости и преданности стране и своему народу;</a:t>
            </a:r>
          </a:p>
          <a:p>
            <a:pPr marL="4572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поддержка навыков исследования, рефлексивной культуры, формирование привычки трудиться.  </a:t>
            </a:r>
          </a:p>
          <a:p>
            <a:pPr marL="4572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подходов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целостного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связи между обучением, исследованием и практикой; между мышлением, чувствами, действиями; ценности и ключевые темы как основа междисциплинарных связей.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47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260648"/>
            <a:ext cx="5400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«Возьми ребенка на работу»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6" y="4399430"/>
            <a:ext cx="3992759" cy="22459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9109"/>
            <a:ext cx="2976331" cy="22322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787" y="1889109"/>
            <a:ext cx="2976330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1" y="1300106"/>
            <a:ext cx="2952328" cy="22142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375367"/>
            <a:ext cx="3384376" cy="2256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220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0"/>
            <a:ext cx="6552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практика </a:t>
            </a:r>
            <a:b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«10 дней на предприятии у родителей»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645024"/>
            <a:ext cx="2588252" cy="3111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373425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15" y="1412441"/>
            <a:ext cx="3780016" cy="2835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5822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188640"/>
            <a:ext cx="6448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практика «2 </a:t>
            </a:r>
            <a:r>
              <a:rPr lang="ru-RU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апта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ауылда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Объект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36" y="2564904"/>
            <a:ext cx="2785637" cy="3714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7" y="2613654"/>
            <a:ext cx="2772309" cy="369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97" y="669679"/>
            <a:ext cx="410445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092" y="3911711"/>
            <a:ext cx="3156503" cy="2367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033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7560840" cy="4739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457200" algn="l"/>
              </a:tabLst>
            </a:pP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Ценности Интеллектуальной школы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ru-RU" sz="3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уважение;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сотрудничество;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открытость; 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казахстанский патриотизм и гражданская ответственность;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 и творчество; 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на протяжении всей жизни.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12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89040"/>
            <a:ext cx="4239434" cy="2944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D:\Рабочий стол\cотрудничество с родит\презент родит\Красивое фото\IMG_34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6642" y="790665"/>
            <a:ext cx="4076423" cy="2770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D:\Рабочий стол\IMG_34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282" y="762964"/>
            <a:ext cx="4324671" cy="2826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60" y="3789040"/>
            <a:ext cx="4077006" cy="2944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691680" y="116633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старты «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Толагай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по командным видам спорта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9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48872" cy="57606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Позитивная среда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836712"/>
            <a:ext cx="8928992" cy="5346928"/>
          </a:xfrm>
        </p:spPr>
        <p:txBody>
          <a:bodyPr>
            <a:normAutofit/>
          </a:bodyPr>
          <a:lstStyle/>
          <a:p>
            <a:r>
              <a:rPr lang="ru-RU" b="1" dirty="0" smtClean="0"/>
              <a:t>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школы: заботливая, доброжелательная, уважительная среда,  поощряющая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и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самостоятельность;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воспитывает всех и всё;   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ценности : их знают, понимают, действуют в соответствии с ними, поддерживают своим поведением, разъясняют, обсуждают с другими;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правила в школе: ими руководствуются взрослые, учащиеся, родители, партнеры школы; 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дисциплина ( ответственность и поощрения);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условия поддержки развития учеников: предметные зоны,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медиатека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комната эмоциональной разгрузки, спортивные площадки, изостудия, актовый зал.    </a:t>
            </a:r>
          </a:p>
        </p:txBody>
      </p:sp>
    </p:spTree>
    <p:extLst>
      <p:ext uri="{BB962C8B-B14F-4D97-AF65-F5344CB8AC3E}">
        <p14:creationId xmlns:p14="http://schemas.microsoft.com/office/powerpoint/2010/main" val="162812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692696"/>
            <a:ext cx="7848872" cy="30575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sz="3600" b="1" dirty="0" smtClean="0"/>
          </a:p>
          <a:p>
            <a:pPr marL="45720" indent="0" algn="ctr">
              <a:buNone/>
            </a:pPr>
            <a:endParaRPr lang="ru-RU" sz="3600" b="1" dirty="0"/>
          </a:p>
          <a:p>
            <a:pPr marL="45720" indent="0" algn="ctr">
              <a:buNone/>
            </a:pPr>
            <a:endParaRPr lang="ru-RU" sz="3600" b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79512" y="1"/>
            <a:ext cx="885698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документы</a:t>
            </a: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внутреннего распорядка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учащихся Назарбаев Интеллектуальных школ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станавливают распорядок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процесса для учащихся, единые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школьной форме и внешнему виду учащихся, определяют права 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учащихся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их законных представителей, основные нормы и правила поведения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здании, на территории Интеллектуальных школ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на всех внеурочных мероприятиях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соблюдения академической честности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Назарбаев Интеллектуальных школах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Устанавливают принципы академической честности в образовательном процессе, права и обязанности членов школьного сообщества, определяют виды нарушения академической честности и порядок принятия мер в случае их совершения. </a:t>
            </a:r>
          </a:p>
          <a:p>
            <a:pPr algn="just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 по защите учащихся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филиалов АОО «Назарбаев Интеллектуальные школы»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систему основных принципов, правил и процедур, направленных на содействие в обеспечении физического и психологического благополучия учащихся</a:t>
            </a:r>
          </a:p>
        </p:txBody>
      </p:sp>
    </p:spTree>
    <p:extLst>
      <p:ext uri="{BB962C8B-B14F-4D97-AF65-F5344CB8AC3E}">
        <p14:creationId xmlns:p14="http://schemas.microsoft.com/office/powerpoint/2010/main" val="198760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692696"/>
            <a:ext cx="7848872" cy="30575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sz="3600" b="1" dirty="0" smtClean="0"/>
          </a:p>
          <a:p>
            <a:pPr marL="45720" indent="0" algn="ctr">
              <a:buNone/>
            </a:pPr>
            <a:endParaRPr lang="ru-RU" sz="3600" b="1" dirty="0"/>
          </a:p>
          <a:p>
            <a:pPr marL="45720" indent="0" algn="ctr">
              <a:buNone/>
            </a:pPr>
            <a:endParaRPr lang="ru-RU" sz="3600" b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83568" y="117693"/>
            <a:ext cx="806489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документы</a:t>
            </a:r>
          </a:p>
          <a:p>
            <a:pPr algn="ctr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внутреннего распорядка для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Назарбаев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Интеллектуальной школы физико-математического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города Кокшетау,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проживающих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общежитии</a:t>
            </a: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станавливают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распорядок образовательного процесса для учащихся, проживающих в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общежитии, определяют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 и обязанности учащихся и их законных представителей, основные нормы и правила поведения учащихся в общежитии, на его территории, а также на всех внеурочных мероприятиях,  проводимых работниками общежития, и обязательны для исполнения всеми лицами школьного  сообщества. 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96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принципы  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395536" y="1052736"/>
            <a:ext cx="8424936" cy="52460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открытость, доступность  для всех участников образовательного процесса;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ответственность  всех  за внедрение, поддержку, улучшение вопросов  дисциплины и порядка в школе;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  профилактических (воспитательных) мер;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  дисциплинарных мер воздействия  при неэффективности профилактических мер;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обсуждение, анализ причин нарушений , а не личности учащегося, допустившего нарушение.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29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23528" y="116632"/>
            <a:ext cx="8229600" cy="72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примеры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79511" y="757646"/>
            <a:ext cx="8799025" cy="569569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kk-KZ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родителей </a:t>
            </a:r>
            <a:r>
              <a:rPr lang="kk-KZ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пропуски уроков по распискам родителей не более 10 дней,   публичное извинение за неправомерные действия учащегося перед пострадавшей стороной</a:t>
            </a:r>
            <a:r>
              <a:rPr lang="kk-KZ" sz="1800" dirty="0" smtClean="0">
                <a:solidFill>
                  <a:srgbClr val="002060"/>
                </a:solidFill>
              </a:rPr>
              <a:t>; </a:t>
            </a:r>
            <a:endPara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вид учащихся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обувь на высоком каблуке (не более 5 см), усы, бороды юношей;  татуировки на теле; </a:t>
            </a:r>
          </a:p>
          <a:p>
            <a:pPr algn="just"/>
            <a:r>
              <a:rPr lang="ru-RU" sz="1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дорогостоящие предметы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запрет приносить дорогостоящие вещи (</a:t>
            </a:r>
            <a:r>
              <a:rPr lang="kk-KZ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и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мобильные аппараты, фото и видеокамеры,  драгоценности, крупные суммы денег и т.п.) стоимостью более 5 МРП.  </a:t>
            </a:r>
            <a:r>
              <a:rPr lang="kk-KZ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Интеллектуальная школа не несет ответственности за утерю дорогостоящих вещей, указанных в настоящих Правилах. </a:t>
            </a:r>
            <a:endPara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личного пространства, свободы других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запрещается фотографировать, производить  аудио - видеозапись, снимать, хранить и передавать информацию в цифровом режиме посредством беспроводного доступа (ИК-порт,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Bluetooth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радиочастоты и т.п.), распространять аудио, видео и фотоматериалы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предварительного согласия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учащихся, работников и администрации Интеллектуальной школы</a:t>
            </a:r>
          </a:p>
          <a:p>
            <a:pPr algn="just"/>
            <a:r>
              <a:rPr lang="ru-RU" sz="1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академической честности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относится к  значительным, серьезным нарушениям с вытекающими последствиями.  </a:t>
            </a:r>
          </a:p>
          <a:p>
            <a:pPr marL="0" indent="0" algn="just">
              <a:buFont typeface="Georgia" pitchFamily="18" charset="0"/>
              <a:buNone/>
            </a:pP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60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731520"/>
            <a:ext cx="7848872" cy="30575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sz="3600" b="1" dirty="0" smtClean="0"/>
          </a:p>
          <a:p>
            <a:pPr marL="45720" indent="0" algn="ctr">
              <a:buNone/>
            </a:pPr>
            <a:endParaRPr lang="ru-RU" sz="3600" b="1" dirty="0"/>
          </a:p>
          <a:p>
            <a:pPr marL="45720" indent="0" algn="ctr">
              <a:buNone/>
            </a:pPr>
            <a:endParaRPr lang="ru-RU" sz="3600" b="1" dirty="0" smtClean="0"/>
          </a:p>
          <a:p>
            <a:pPr marL="45720" indent="0" algn="ctr">
              <a:buNone/>
            </a:pP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3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2"/>
          <p:cNvSpPr>
            <a:spLocks noGrp="1"/>
          </p:cNvSpPr>
          <p:nvPr>
            <p:ph sz="quarter" idx="13"/>
          </p:nvPr>
        </p:nvSpPr>
        <p:spPr>
          <a:xfrm>
            <a:off x="214313" y="1124743"/>
            <a:ext cx="5572125" cy="4320481"/>
          </a:xfrm>
        </p:spPr>
        <p:txBody>
          <a:bodyPr>
            <a:noAutofit/>
          </a:bodyPr>
          <a:lstStyle/>
          <a:p>
            <a:pPr marL="45720" indent="0">
              <a:buClr>
                <a:schemeClr val="accent4">
                  <a:lumMod val="75000"/>
                </a:schemeClr>
              </a:buClr>
              <a:buNone/>
            </a:pP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Соревнования между </a:t>
            </a:r>
            <a:r>
              <a:rPr lang="ru-RU" sz="20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Шаныраками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успеваемость учащихся;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интеллектуальные марафоны;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творческие конкурсы (демонстрация достижений кружковых занятий)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поведение и дисциплина; 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спортивные состязания, спартакиады;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оказание помощи взрослым и друг другу;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социальных проектах и практиках.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6512" y="5949280"/>
            <a:ext cx="9180512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Основная идея </a:t>
            </a:r>
            <a:r>
              <a:rPr lang="ru-RU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Шаныраков</a:t>
            </a:r>
            <a:r>
              <a:rPr lang="ru-RU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межвозрастное</a:t>
            </a:r>
            <a:r>
              <a:rPr lang="ru-RU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общение и шефство старших над младшими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6286512" y="3284984"/>
            <a:ext cx="2714644" cy="188974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Шанырак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представляет собой небольшое  сообщество в школьной жизни, которое позволяет учащимся  почувствовать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КОМАНДНЫЙ ДУХ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коллективе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kk-KZ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6131345" y="1877515"/>
            <a:ext cx="2774082" cy="92333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 конце года 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КУБОК </a:t>
            </a:r>
          </a:p>
          <a:p>
            <a:pPr algn="ctr"/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и титул чемпиона на 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авая фигурная скобка 14"/>
          <p:cNvSpPr/>
          <p:nvPr/>
        </p:nvSpPr>
        <p:spPr>
          <a:xfrm>
            <a:off x="5796136" y="1196752"/>
            <a:ext cx="144016" cy="2304256"/>
          </a:xfrm>
          <a:prstGeom prst="rightBrac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Куб 15"/>
          <p:cNvSpPr/>
          <p:nvPr/>
        </p:nvSpPr>
        <p:spPr>
          <a:xfrm>
            <a:off x="1691680" y="260648"/>
            <a:ext cx="6408712" cy="792088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cap="all" dirty="0" err="1" smtClean="0">
                <a:ln w="0"/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шаңырақ</a:t>
            </a:r>
            <a:endParaRPr lang="ru-RU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0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063138"/>
              </p:ext>
            </p:extLst>
          </p:nvPr>
        </p:nvGraphicFramePr>
        <p:xfrm>
          <a:off x="179512" y="404664"/>
          <a:ext cx="8784977" cy="6295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7"/>
                <a:gridCol w="2832314"/>
                <a:gridCol w="2928326"/>
              </a:tblGrid>
              <a:tr h="6688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Шанырака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Классы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Кураторы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</a:tr>
              <a:tr h="3609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</a:t>
                      </a: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өкшетау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Чагаева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Д.М.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</a:tr>
              <a:tr h="3609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«Алатау»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9a 12a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Нурмуканова А.А.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</a:tr>
              <a:tr h="3609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«Тенгри»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8f 10c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Нугманова М.Ж.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</a:tr>
              <a:tr h="3609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«Алтын </a:t>
                      </a:r>
                      <a:r>
                        <a:rPr lang="ru-RU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Емел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7d 11b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Амерханова Н.Е.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</a:tr>
              <a:tr h="3609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Жет</a:t>
                      </a:r>
                      <a:r>
                        <a:rPr lang="kk-KZ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ісу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7c 11a 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Жолдасбаева А.А.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</a:tr>
              <a:tr h="3609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Көктөбе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9b 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12e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Елеуова Г.К.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</a:tr>
              <a:tr h="3609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«Сары </a:t>
                      </a:r>
                      <a:r>
                        <a:rPr lang="ru-RU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Арқа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8d 10a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Есмагзамова А.К.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</a:tr>
              <a:tr h="3609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Самұрық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9c 12c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Хамзина М.Б.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</a:tr>
              <a:tr h="3609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Сырымбет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8a 11c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Сагиндыкова К.Н.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</a:tr>
              <a:tr h="3609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«Бектау Ата»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8b 11d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Тиржанова Ж.Д.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</a:tr>
              <a:tr h="6688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«Каспий»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8c 11e 8e 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Темирбулатова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Д.О., </a:t>
                      </a:r>
                      <a:r>
                        <a:rPr lang="ru-RU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Байгулина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Д.А.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</a:tr>
              <a:tr h="4453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«</a:t>
                      </a:r>
                      <a:r>
                        <a:rPr lang="kk-KZ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Ұлытау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20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10d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Беккожина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Г.С.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</a:tr>
              <a:tr h="7666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kk-KZ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Бурабай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20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7в 10в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Манапов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Н.Е.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9" marR="42479" marT="21240" marB="2124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70125" y="731838"/>
            <a:ext cx="13489808" cy="76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74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temirbulatova_d.kt\Рабочий стол\Шанырак Жетісу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21" y="44623"/>
            <a:ext cx="2158215" cy="2034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95736" y="260649"/>
            <a:ext cx="3024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Жетісу</a:t>
            </a:r>
            <a:r>
              <a:rPr lang="kk-KZ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Шаңырағы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алға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ru-RU" sz="1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Биіктерге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самға</a:t>
            </a:r>
            <a:r>
              <a:rPr lang="kk-KZ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Достығымыз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барда</a:t>
            </a:r>
          </a:p>
          <a:p>
            <a:pPr>
              <a:buNone/>
            </a:pPr>
            <a:r>
              <a:rPr lang="ru-RU" sz="1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Жүреміз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тек </a:t>
            </a:r>
            <a:r>
              <a:rPr lang="ru-RU" sz="1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алда</a:t>
            </a:r>
            <a:r>
              <a:rPr lang="kk-KZ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:\Рабочий стол\Сырымбет Шаңырағы эмблема және ұран\Сырымбет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614" y="2404331"/>
            <a:ext cx="1924213" cy="1780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082827" y="2574724"/>
            <a:ext cx="30160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Сырымбеттей биікпіз,</a:t>
            </a:r>
            <a:r>
              <a:rPr lang="ru-RU" sz="1400" b="1" dirty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1400" b="1" dirty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</a:br>
            <a:r>
              <a:rPr lang="en-US" sz="1400" b="1" dirty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kk-KZ" sz="1400" b="1" dirty="0" smtClean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Қыран </a:t>
            </a:r>
            <a:r>
              <a:rPr lang="kk-KZ" sz="1400" b="1" dirty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құстай батылмыз!</a:t>
            </a:r>
            <a:r>
              <a:rPr lang="ru-RU" sz="1400" b="1" dirty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1400" b="1" dirty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</a:br>
            <a:r>
              <a:rPr lang="en-US" sz="1400" b="1" dirty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kk-KZ" sz="1400" b="1" dirty="0" smtClean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Сәулетті </a:t>
            </a:r>
            <a:r>
              <a:rPr lang="kk-KZ" sz="1400" b="1" dirty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елдің көгінде,</a:t>
            </a:r>
            <a:br>
              <a:rPr lang="kk-KZ" sz="1400" b="1" dirty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</a:br>
            <a:r>
              <a:rPr lang="en-US" sz="1400" b="1" dirty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kk-KZ" sz="1400" b="1" dirty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Шамшырақ болып </a:t>
            </a:r>
            <a:r>
              <a:rPr lang="en-US" sz="1400" b="1" dirty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</a:t>
            </a:r>
            <a:r>
              <a:rPr lang="kk-KZ" sz="1400" b="1" dirty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жанамыз!</a:t>
            </a:r>
            <a:r>
              <a:rPr lang="ru-RU" sz="1400" b="1" dirty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ru-RU" sz="1400" b="1" dirty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</a:rPr>
            </a:br>
            <a:endParaRPr lang="ru-RU" sz="1400" dirty="0"/>
          </a:p>
        </p:txBody>
      </p:sp>
      <p:pic>
        <p:nvPicPr>
          <p:cNvPr id="7" name="Picture 2" descr="C:\Documents and Settings\temirbulatova_d.kt\Рабочий стол\600x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614" y="4634075"/>
            <a:ext cx="2007814" cy="20164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922073" y="4849033"/>
            <a:ext cx="2808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Тенгри - ұлылардың ұлысы,</a:t>
            </a:r>
            <a:endParaRPr lang="ru-RU" sz="1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Тенгри </a:t>
            </a:r>
            <a:r>
              <a:rPr lang="kk-KZ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үлкен шындар атасы</a:t>
            </a:r>
            <a:r>
              <a:rPr lang="en-US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kk-KZ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Тенгри </a:t>
            </a:r>
            <a:r>
              <a:rPr lang="kk-KZ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бәрімізге бір ортақ,                                </a:t>
            </a:r>
            <a:endParaRPr lang="kk-KZ" sz="1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Тенгри </a:t>
            </a:r>
            <a:r>
              <a:rPr lang="kk-KZ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біздің Шаңырақ.</a:t>
            </a:r>
            <a:endParaRPr lang="ru-RU" sz="1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Documents and Settings\tirzhanova_z.kt\Рабочий стол\Дина (2)\Бектау ата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72853"/>
            <a:ext cx="1746447" cy="190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660232" y="379352"/>
            <a:ext cx="23762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Білімді болу мақсатымыз</a:t>
            </a:r>
            <a:r>
              <a:rPr lang="kk-KZ" sz="1400" dirty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ru-RU" sz="1400" dirty="0">
                <a:latin typeface="Arial" pitchFamily="34" charset="0"/>
              </a:rPr>
              <a:t/>
            </a:r>
            <a:br>
              <a:rPr lang="ru-RU" sz="1400" dirty="0">
                <a:latin typeface="Arial" pitchFamily="34" charset="0"/>
              </a:rPr>
            </a:br>
            <a:r>
              <a:rPr lang="kk-KZ" sz="1400" b="1" dirty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Біліммен шығар  атымыз.</a:t>
            </a:r>
            <a:r>
              <a:rPr lang="ru-RU" sz="1400" dirty="0">
                <a:latin typeface="Arial" pitchFamily="34" charset="0"/>
              </a:rPr>
              <a:t/>
            </a:r>
            <a:br>
              <a:rPr lang="ru-RU" sz="1400" dirty="0">
                <a:latin typeface="Arial" pitchFamily="34" charset="0"/>
              </a:rPr>
            </a:br>
            <a:r>
              <a:rPr lang="kk-KZ" sz="1400" b="1" dirty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Бектау-Ата Шаңырағының</a:t>
            </a:r>
            <a:r>
              <a:rPr lang="ru-RU" sz="1400" dirty="0">
                <a:latin typeface="Arial" pitchFamily="34" charset="0"/>
              </a:rPr>
              <a:t/>
            </a:r>
            <a:br>
              <a:rPr lang="ru-RU" sz="1400" dirty="0">
                <a:latin typeface="Arial" pitchFamily="34" charset="0"/>
              </a:rPr>
            </a:br>
            <a:r>
              <a:rPr lang="kk-KZ" sz="1400" b="1" dirty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Елін сүйер ұланымыз.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11" name="Рисунок 10" descr="G:\коктобе.gif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52408" y="2271932"/>
            <a:ext cx="2098087" cy="206276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606479" y="2616956"/>
            <a:ext cx="24837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kk-KZ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О, Көкт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kk-KZ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 стихи слагайте: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Песни дружно подпевайте!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Шанырак наш дом родной,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Будем дружною семьей!</a:t>
            </a:r>
            <a:endParaRPr lang="kk-KZ" sz="1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kasp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60032" y="4583336"/>
            <a:ext cx="1890463" cy="1925143"/>
          </a:xfrm>
          <a:prstGeom prst="ellipse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804248" y="486036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1012825" algn="l"/>
              </a:tabLst>
            </a:pPr>
            <a:r>
              <a:rPr lang="kk-KZ" sz="1400" dirty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Арыстандай қайратты,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012825" algn="l"/>
              </a:tabLst>
            </a:pPr>
            <a:r>
              <a:rPr lang="kk-KZ" sz="1400" dirty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Білімді де, айбатты,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012825" algn="l"/>
              </a:tabLst>
            </a:pPr>
            <a:r>
              <a:rPr lang="kk-KZ" sz="1400" dirty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Алғыр, жүйрік жандармыз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012825" algn="l"/>
              </a:tabLst>
            </a:pPr>
            <a:r>
              <a:rPr lang="kk-KZ" sz="1400" dirty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Тек алға ұмтыламыз!</a:t>
            </a:r>
            <a:endParaRPr lang="kk-KZ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345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759307"/>
              </p:ext>
            </p:extLst>
          </p:nvPr>
        </p:nvGraphicFramePr>
        <p:xfrm>
          <a:off x="81868" y="1340768"/>
          <a:ext cx="9036495" cy="26004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5558"/>
                <a:gridCol w="1446809"/>
                <a:gridCol w="1800200"/>
                <a:gridCol w="2232248"/>
                <a:gridCol w="1691680"/>
              </a:tblGrid>
              <a:tr h="9422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Понедельник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10.35-10.55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8" marR="61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Вторник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10.35-10.55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8" marR="61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10.35-10.55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8" marR="61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Четверг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10.35-10.55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8" marR="61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Пятница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10.35-10.55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8" marR="61728" marT="0" marB="0"/>
                </a:tc>
              </a:tr>
              <a:tr h="1658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Общешкольная линейка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8" marR="61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eading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8" marR="61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kk-KZ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ір әннің тарихы 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8" marR="61728" marT="0" marB="0"/>
                </a:tc>
                <a:tc>
                  <a:txBody>
                    <a:bodyPr/>
                    <a:lstStyle/>
                    <a:p>
                      <a:pPr marL="285750" indent="-28575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kk-KZ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күйдің </a:t>
                      </a:r>
                      <a:r>
                        <a:rPr lang="kk-KZ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тарихы</a:t>
                      </a:r>
                    </a:p>
                    <a:p>
                      <a:pPr marL="285750" indent="-28575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k-KZ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 новых лиц</a:t>
                      </a:r>
                      <a:r>
                        <a:rPr lang="kk-KZ" sz="18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Казахстана</a:t>
                      </a:r>
                    </a:p>
                    <a:p>
                      <a:pPr marL="285750" indent="-28575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k-KZ" sz="18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Послы любви чтения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8" marR="617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lobal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friday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8" marR="61728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11560" y="339081"/>
            <a:ext cx="7344816" cy="92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 внеклассной воспитательной работы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Утренние сборы 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852" y="4221088"/>
            <a:ext cx="806489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Кураторский час 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 Шанырака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Единый воспитательный час (общешкольные мероприятия, собрания,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форумы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843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1" y="0"/>
            <a:ext cx="5494973" cy="67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39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1921" y="125673"/>
            <a:ext cx="2664296" cy="15841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«100 книг»</a:t>
            </a:r>
          </a:p>
          <a:p>
            <a:pPr lvl="0" algn="ctr"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рекомендуемых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учащимся Интеллектуальных школ для прочтения</a:t>
            </a:r>
          </a:p>
          <a:p>
            <a:pPr lvl="0" algn="ctr"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60-на казахском,</a:t>
            </a:r>
          </a:p>
          <a:p>
            <a:pPr lvl="0" algn="ctr"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20-на русском,</a:t>
            </a:r>
          </a:p>
          <a:p>
            <a:pPr lvl="0" algn="ctr"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20-на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английском языка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2305" y="5294496"/>
            <a:ext cx="2673912" cy="1371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Ученый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четверг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лидерами общественного мнения, </a:t>
            </a:r>
          </a:p>
          <a:p>
            <a:pPr lvl="0" algn="ctr"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учеными  по актуальным вопросам общественной жизни, науки, экономики, культуры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195211" y="74207"/>
            <a:ext cx="2592288" cy="15841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WIKIPEDIA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CLUB</a:t>
            </a:r>
            <a:endParaRPr lang="ru-RU" sz="14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kk-K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написание, размещение  энциклопедических научных статей учащимися на сайте «Қазақша Үикипедия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1921" y="1772816"/>
            <a:ext cx="2664296" cy="16921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TED*NIS</a:t>
            </a:r>
          </a:p>
          <a:p>
            <a:pPr lvl="0"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«Идея, достойная распространения»</a:t>
            </a:r>
          </a:p>
          <a:p>
            <a:pPr lvl="0" algn="ctr">
              <a:defRPr/>
            </a:pPr>
            <a:r>
              <a:rPr lang="kk-K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просмотр, обсуждение лекций известных ученых и изобретателей </a:t>
            </a:r>
          </a:p>
          <a:p>
            <a:pPr lvl="0" algn="ctr">
              <a:defRPr/>
            </a:pPr>
            <a:r>
              <a:rPr lang="kk-KZ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учащимися собственных идей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264188" y="1880828"/>
            <a:ext cx="2556283" cy="12601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әндері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народных песен и песен казахстанских авторов, рекомендуемых для исполнения 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081153" y="2132856"/>
            <a:ext cx="2673912" cy="17641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Туған елге тағзым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 algn="ctr">
              <a:defRPr/>
            </a:pPr>
            <a:r>
              <a:rPr lang="kk-K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 краеведческие </a:t>
            </a:r>
            <a:r>
              <a:rPr lang="kk-KZ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экспедиции</a:t>
            </a:r>
            <a:endParaRPr lang="kk-K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kk-K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Обмен маршрутами между Назарбаев Интеллектуальными школами для ознакомления и проведения исследований в регионах Казахстана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1921" y="3529817"/>
            <a:ext cx="2664296" cy="166733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lvl="0"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«Служение обществу»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развитии и процветании общества через волонтерскую деятельность, проведение благотворительных акций, благоустройство территории.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300191" y="4797152"/>
            <a:ext cx="2520280" cy="1944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Конкурс-эссе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английском языке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Discover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Kazakhstan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Конкурс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дает возможность открыть Казахстан для мирового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сообщества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04602" y="553634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Реализуемые проекты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99582" y="3363414"/>
            <a:ext cx="2520889" cy="12601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күйдің тарихы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кюев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рекомендуемых для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слушания и изучения 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87826" y="4363484"/>
            <a:ext cx="2673912" cy="17641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Қазақстандағы 100 жаңа есім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стория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конкретных людей из разных регионов, разных возрастов и национальностей, которые добились успеха за эти стремительные годы</a:t>
            </a:r>
            <a:r>
              <a:rPr lang="ru-RU" sz="1400" dirty="0">
                <a:solidFill>
                  <a:srgbClr val="002060"/>
                </a:solidFill>
              </a:rPr>
              <a:t>.</a:t>
            </a:r>
          </a:p>
          <a:p>
            <a:pPr lvl="0" algn="ctr">
              <a:defRPr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11595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3775</TotalTime>
  <Words>1415</Words>
  <Application>Microsoft Office PowerPoint</Application>
  <PresentationFormat>Экран (4:3)</PresentationFormat>
  <Paragraphs>234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6" baseType="lpstr">
      <vt:lpstr>Malgun Gothic</vt:lpstr>
      <vt:lpstr>Arial</vt:lpstr>
      <vt:lpstr>Calibri</vt:lpstr>
      <vt:lpstr>Cambria Math</vt:lpstr>
      <vt:lpstr>Georgia</vt:lpstr>
      <vt:lpstr>Symbol</vt:lpstr>
      <vt:lpstr>Times New Roman</vt:lpstr>
      <vt:lpstr>Trebuchet MS</vt:lpstr>
      <vt:lpstr>Wingdings</vt:lpstr>
      <vt:lpstr>Воздушный поток</vt:lpstr>
      <vt:lpstr>ОСОБЕННОСТИ воспитательной системы интеллектуальных школ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Патриотический проект - исследовательские краеведческие экспедиции «Туған елге тағзым»  </vt:lpstr>
      <vt:lpstr>Презентация PowerPoint</vt:lpstr>
      <vt:lpstr>Книга, о которой я хочу рассказать другу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Социальные практики в NIS</vt:lpstr>
      <vt:lpstr>Презентация PowerPoint</vt:lpstr>
      <vt:lpstr>Презентация PowerPoint</vt:lpstr>
      <vt:lpstr>Презентация PowerPoint</vt:lpstr>
      <vt:lpstr>Презентация PowerPoint</vt:lpstr>
      <vt:lpstr>Позитивная среда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Интегрированная  образовательная программа Трехъязычное образование Воспитательная работа</dc:title>
  <dc:creator>user</dc:creator>
  <cp:lastModifiedBy>Исмагамбетова Жания Садуовна</cp:lastModifiedBy>
  <cp:revision>359</cp:revision>
  <cp:lastPrinted>2014-12-03T06:06:31Z</cp:lastPrinted>
  <dcterms:created xsi:type="dcterms:W3CDTF">2013-02-13T16:51:57Z</dcterms:created>
  <dcterms:modified xsi:type="dcterms:W3CDTF">2017-10-26T08:00:52Z</dcterms:modified>
</cp:coreProperties>
</file>