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300" r:id="rId3"/>
    <p:sldId id="298" r:id="rId4"/>
    <p:sldId id="309" r:id="rId5"/>
    <p:sldId id="294" r:id="rId6"/>
    <p:sldId id="310" r:id="rId7"/>
    <p:sldId id="295" r:id="rId8"/>
    <p:sldId id="289" r:id="rId9"/>
    <p:sldId id="296" r:id="rId10"/>
    <p:sldId id="288" r:id="rId11"/>
    <p:sldId id="290" r:id="rId12"/>
    <p:sldId id="291" r:id="rId13"/>
    <p:sldId id="308" r:id="rId14"/>
    <p:sldId id="301" r:id="rId15"/>
    <p:sldId id="315" r:id="rId16"/>
    <p:sldId id="311" r:id="rId17"/>
    <p:sldId id="313" r:id="rId18"/>
    <p:sldId id="314" r:id="rId19"/>
    <p:sldId id="302" r:id="rId20"/>
    <p:sldId id="304" r:id="rId21"/>
    <p:sldId id="305" r:id="rId22"/>
    <p:sldId id="316" r:id="rId23"/>
    <p:sldId id="317" r:id="rId24"/>
    <p:sldId id="318" r:id="rId25"/>
    <p:sldId id="303" r:id="rId26"/>
    <p:sldId id="293" r:id="rId27"/>
    <p:sldId id="319" r:id="rId28"/>
    <p:sldId id="32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0000FF"/>
    <a:srgbClr val="FFFF66"/>
    <a:srgbClr val="FF66CC"/>
    <a:srgbClr val="FF0066"/>
    <a:srgbClr val="0099FF"/>
    <a:srgbClr val="00FFCC"/>
    <a:srgbClr val="3333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>
      <p:cViewPr>
        <p:scale>
          <a:sx n="66" d="100"/>
          <a:sy n="66" d="100"/>
        </p:scale>
        <p:origin x="-29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2FD3F-4F42-4A2D-8F90-F4E26A33C792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D18092-BE67-451B-BB5C-993530A17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27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ECAE8C00-7076-4E51-8309-87E81D681B2E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9FC61733-BA75-49D5-B7E2-0FDCEA57A9CF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CDA5-9961-4AA9-8936-A2042540C653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BEED-85F5-4CC5-B3D9-DC3CB1983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35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96BF-0266-4A2D-9DEE-B548F97DE2F8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6D54-E543-417E-9107-7DF2A1369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73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FC0E-0EC4-4976-9155-09C25128A84B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66A1-6EAD-4B36-AA7E-7B6A2C3F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23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BCA8-3406-4C4D-B903-7341FF837471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7A3D-33A9-4730-9D90-8DC83447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96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1611-A861-4947-983B-ABEAE27D9F5A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28AB-1B1C-4227-BCA4-A4BC35F8E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79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6C64-7CC0-4D42-88A8-AC8234E8DF43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8986-DD8A-40FA-9135-2E5A3DA4F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83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9EB3-7C0D-4EAB-9D8E-5EA4C6967B4C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D31D-85E2-401E-B394-15458B383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68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B3D7-707D-47CC-8F25-A3D58F8C844B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121A-C022-4D53-B143-87370E6C6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37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4480-2AA5-43F9-92AA-1BAF02E3C646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4FAD-FC7E-4429-B908-E815FFE3B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30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0AFB-F942-4B14-9A3F-6D8846183F16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D194-5020-4EB6-80DB-8A41CB274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15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B569-6385-4A65-9A1C-E49086629906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0766-A2F9-4CEB-9A20-975DC3B66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05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0781D-7C41-47F4-8CB2-53744C58CEC1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1DCA7-B9CE-4A4F-9FA2-A72FDD55E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3284632"/>
          </a:xfrm>
          <a:prstGeom prst="rect">
            <a:avLst/>
          </a:prstGeom>
        </p:spPr>
        <p:txBody>
          <a:bodyPr wrap="squar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Казахстанские школы в рамках </a:t>
            </a:r>
            <a:r>
              <a:rPr lang="ru-RU" sz="8800" b="1" spc="45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ligraph" pitchFamily="2" charset="0"/>
              </a:rPr>
              <a:t>трехъязычия</a:t>
            </a:r>
            <a:r>
              <a:rPr lang="ru-RU" sz="8800" b="1" spc="4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ligraph" pitchFamily="2" charset="0"/>
              </a:rPr>
              <a:t>.</a:t>
            </a:r>
            <a:r>
              <a:rPr lang="ru-RU" sz="8800" b="1" u="sng" spc="4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 descr="C:\Users\Пользователь\Desktop\3х язычие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929066"/>
            <a:ext cx="3043155" cy="2282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03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226045" cy="3407743"/>
          </a:xfrm>
          <a:prstGeom prst="rect">
            <a:avLst/>
          </a:prstGeom>
          <a:solidFill>
            <a:srgbClr val="FFFF00"/>
          </a:solidFill>
        </p:spPr>
        <p:txBody>
          <a:bodyPr wrap="square" lIns="82945" tIns="41473" rIns="82945" bIns="41473">
            <a:spAutoFit/>
          </a:bodyPr>
          <a:lstStyle/>
          <a:p>
            <a:r>
              <a:rPr lang="ru-RU" sz="2400" b="1" dirty="0" smtClean="0"/>
              <a:t>25 ноября 2015 года состоялась конференция</a:t>
            </a:r>
          </a:p>
          <a:p>
            <a:endParaRPr lang="ru-RU" sz="2400" b="1" dirty="0" smtClean="0"/>
          </a:p>
          <a:p>
            <a:pPr algn="ctr"/>
            <a:r>
              <a:rPr lang="ru-RU" sz="3200" b="1" dirty="0" smtClean="0"/>
              <a:t>"Дорожная карта развития трехъязычного </a:t>
            </a:r>
          </a:p>
          <a:p>
            <a:pPr algn="ctr"/>
            <a:r>
              <a:rPr lang="ru-RU" sz="3200" b="1" dirty="0" smtClean="0"/>
              <a:t>образования на 2015-2020 годы»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</a:p>
          <a:p>
            <a:endParaRPr lang="ru-RU" sz="24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214810" y="857232"/>
            <a:ext cx="928694" cy="428628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https://i.ytimg.com/vi/Znw4YrI2yJ8/maxresdefault.jpg"/>
          <p:cNvPicPr>
            <a:picLocks noChangeAspect="1" noChangeArrowheads="1"/>
          </p:cNvPicPr>
          <p:nvPr/>
        </p:nvPicPr>
        <p:blipFill>
          <a:blip r:embed="rId2" cstate="print"/>
          <a:srcRect b="11700"/>
          <a:stretch>
            <a:fillRect/>
          </a:stretch>
        </p:blipFill>
        <p:spPr bwMode="auto">
          <a:xfrm>
            <a:off x="1331640" y="2857496"/>
            <a:ext cx="648072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011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01122" cy="430029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ринятие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Дорожной карты развития трехъязычного образования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обеспечит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планомерный и поэтапный переход всех уровней образования на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трехъязычное образование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929058" y="2357430"/>
            <a:ext cx="857256" cy="500066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1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358246" cy="463884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Реализация Дорожной карты развития трехъязычного образования на 2015-2020 годы направлена на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66"/>
                </a:solidFill>
              </a:rPr>
              <a:t>обновление содержания учебных программ </a:t>
            </a:r>
            <a:r>
              <a:rPr lang="ru-RU" sz="2800" b="1" dirty="0" smtClean="0"/>
              <a:t>на всех уровнях образования;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обеспечение преемственности трехъязычного образования в контексте единой образовательной среды;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786182" y="1857364"/>
            <a:ext cx="1071570" cy="714380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48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929618" cy="485429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Реализация Дорожной карты развития трехъязычного образования на 2015-2020 годы направлена на 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b="1" dirty="0" smtClean="0"/>
              <a:t>совершенствование системы подготовки и переподготовки педагогических кадров для эффективного внедрения трехъязычного образования;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обеспечение проведения эффективных научных исследований в области трехъязычного образования в Казахстане.</a:t>
            </a:r>
            <a:endParaRPr lang="ru-RU" sz="28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000496" y="2000240"/>
            <a:ext cx="928694" cy="714380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48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00042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Министерство образования и науки совместно с </a:t>
            </a:r>
            <a:r>
              <a:rPr lang="kk-KZ" sz="2800" b="1" dirty="0" smtClean="0"/>
              <a:t>Автономной организацией образования «Назарбаев Интеллектуальные школы»  «НИШ» </a:t>
            </a:r>
            <a:r>
              <a:rPr lang="ru-RU" sz="2800" b="1" dirty="0" smtClean="0"/>
              <a:t>продолжает работу по обновлению содержания среднего образования</a:t>
            </a:r>
          </a:p>
          <a:p>
            <a:pPr algn="ctr"/>
            <a:endParaRPr lang="ru-RU" sz="2800" b="1" dirty="0"/>
          </a:p>
        </p:txBody>
      </p:sp>
      <p:pic>
        <p:nvPicPr>
          <p:cNvPr id="7170" name="Picture 2" descr="http://almaty.vsesdelki.kz/content/2014/20140901/u149359/images/201409/f20140901100332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143248"/>
            <a:ext cx="3643338" cy="2876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83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4223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«хорошее образование на всю жизнь» 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«обучения в течение всей жизни»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5058" name="Picture 2" descr="http://www.eed.ru/clipart/138393087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4214842" cy="2813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5060" name="Picture 4" descr="http://www.eed.ru/clipart/1383813300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3105158" cy="3353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.kapital.kz/c/d644de7909e1257b7bdc3ce568f2293b/n/640/480/2/1/a/5/7/8a8cb401792b3a088b25d731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4195511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://nis.edu.kz/site/nis/repository/image/filials/karaganda/IMG_0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364667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 НИШ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эффективно функционируют во всех регионах страны  </a:t>
            </a:r>
          </a:p>
          <a:p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428868"/>
            <a:ext cx="5116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  «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пилотных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основу программ всех уровней образования заложена система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ценностей «Мәңгілік Ел»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130171" y="2967335"/>
            <a:ext cx="653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kk-K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основу программ всех уровней образования</a:t>
            </a:r>
          </a:p>
          <a:p>
            <a:pPr algn="ctr"/>
            <a:r>
              <a:rPr lang="kk-K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заложена система</a:t>
            </a:r>
          </a:p>
          <a:p>
            <a:pPr algn="ctr"/>
            <a:r>
              <a:rPr lang="kk-K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ценностей «Мәңгілік Ел».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986" name="Picture 2" descr="http://ortcom.kz/media/upload/1/2015/06/18/e91b60fff4f240e42120e06e5d434b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500726" cy="3937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Постепенно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предшкольная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подготовка детей вольется в уровень начального образования, и тогда структура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«1+11»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плавно перерастет в полноценную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12-летнюю школу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62" name="Picture 2" descr="http://www.selezneva-lichnost.ru/pic/pesennik/schoo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48056"/>
            <a:ext cx="2500330" cy="3522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шаблоны 2016\course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71942"/>
            <a:ext cx="2831426" cy="22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166" y="500042"/>
            <a:ext cx="64691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Внедрение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критериального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оценивания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1071546"/>
            <a:ext cx="80010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kk-KZ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kk-KZ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азработано более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методических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рекомендаций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оцениванию по предметам,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которые включают рекомендуемую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учителя </a:t>
            </a:r>
            <a:r>
              <a:rPr kumimoji="0" lang="kk-KZ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по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обучению и оцениванию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74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6667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Казахстан должен восприниматься во всем мире как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высокообразованная страна,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население которой пользуется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тремя языками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Это: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казахский язык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— государственный язык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русский язык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как язык межнационального общения и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английский язык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— язык успешной интеграции в глобальную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экономику»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http://kursiv.kz/thumb/news1443405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00570"/>
            <a:ext cx="2473390" cy="1857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493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642918"/>
            <a:ext cx="71655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3.Внедрения трехъязычного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обучения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1643050"/>
            <a:ext cx="77867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реализации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Нации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«100 шагов»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начат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планомерный переход к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единовременному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обучению на казахском,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русском и английском языках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429132"/>
            <a:ext cx="3929090" cy="1945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344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1438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трехъязычного обучения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предусматривает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поэтапный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на английский язык обучения в старших классах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3357562"/>
            <a:ext cx="785818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2013-2014 учебного года в Казахстане английский язык изучается с первого класса.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1-4 классах на изучение английского отводится по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часу в неделю, в 5-11 классах –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2 часа в неделю.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85992"/>
            <a:ext cx="2308876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099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736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В 2017-2018 </a:t>
            </a:r>
            <a:r>
              <a:rPr lang="kk-KZ" sz="3200" b="1" dirty="0" smtClean="0"/>
              <a:t>учебном году в 5-й класс придут ученики, которые начали изучение английского языка с 1-го класса, поэтому </a:t>
            </a:r>
            <a:r>
              <a:rPr lang="kk-KZ" sz="3200" b="1" dirty="0" smtClean="0">
                <a:solidFill>
                  <a:srgbClr val="FF0000"/>
                </a:solidFill>
              </a:rPr>
              <a:t>с 5-го класса начнется подготовка к переходу на английский язык обучения в </a:t>
            </a:r>
            <a:r>
              <a:rPr lang="kk-K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старших классах.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66"/>
            <a:ext cx="2308876" cy="11430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00105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В основной школе подготовка учащихся будет осуществляться по методикам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предметно-интегрированного обучения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 увеличением часов английского языка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1 ч)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3116"/>
            <a:ext cx="2308876" cy="1143008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1472" y="3357562"/>
            <a:ext cx="8072494" cy="2246769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Предметно-интегрированное обучение означает, что учебный материал на уроках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английского языка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строится на содержании предметов, изучаемых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английском языке.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7572428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b="1" dirty="0" smtClean="0"/>
              <a:t>Начата подготовка для перехода на изучение терминологии по предметам: </a:t>
            </a:r>
            <a:r>
              <a:rPr lang="kk-KZ" sz="3200" b="1" dirty="0" smtClean="0">
                <a:solidFill>
                  <a:srgbClr val="FF0000"/>
                </a:solidFill>
              </a:rPr>
              <a:t>«Информатика», «Физика», «Химия», «Биология», </a:t>
            </a:r>
            <a:r>
              <a:rPr lang="kk-KZ" sz="3200" b="1" dirty="0" smtClean="0"/>
              <a:t>проведения внеклассных мероприятий и изучение отдельных тем по элективным курсам на английском языке </a:t>
            </a:r>
            <a:r>
              <a:rPr lang="kk-KZ" sz="3200" b="1" dirty="0" smtClean="0">
                <a:solidFill>
                  <a:srgbClr val="FF0000"/>
                </a:solidFill>
              </a:rPr>
              <a:t>с 5-го последовательно по 9-й класс.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6082" name="Picture 2" descr="http://sabaq.kz/wp-content/uploads/2014/05/kazbrit-200x1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2143140" cy="1500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428604"/>
            <a:ext cx="8143932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9-го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класса будет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проводиться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внешняя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оценка уровня компетенции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обучающихся по языкам.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4572008"/>
            <a:ext cx="821537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Планируется организация летней языковой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школы для учащихся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5-11 классов с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привлечением</a:t>
            </a:r>
            <a:r>
              <a:rPr kumimoji="0" lang="kk-KZ" sz="28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студентов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3-4 курсов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педагогических вузов. 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ользователь\Desktop\шаблоны 2016\progres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714620"/>
            <a:ext cx="2245194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58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ubscribe.ru/list/digest/children/im_20150915183542_24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14620"/>
            <a:ext cx="6955110" cy="3477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00042"/>
            <a:ext cx="7861561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2023-2024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учебном году будет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осуществлен переход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трехъязычие </a:t>
            </a:r>
            <a:r>
              <a:rPr kumimoji="0" lang="kk-K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всех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общеобразовательных школ страны. </a:t>
            </a:r>
            <a:endParaRPr kumimoji="0" lang="kk-KZ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05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57224" y="928670"/>
            <a:ext cx="75724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перехода на трехъязычие планируется изучение: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«История Казахстана» на казахском языке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«Всемирная история» на русском языке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«Информатика»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«Физика»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«Химия»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«Биология»             на английском языке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lang="kk-KZ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 выбору на основании коллегиального решения организации образования)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929058" y="3214686"/>
            <a:ext cx="428628" cy="128588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864" y="620688"/>
            <a:ext cx="771243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«Для современного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казахстанца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Владение тремя языками  -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обязательное 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условие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собственного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Благополучия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Н.А. Назарбаев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5326"/>
            <a:ext cx="2664296" cy="19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457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4" t="24126" r="11205" b="8938"/>
          <a:stretch/>
        </p:blipFill>
        <p:spPr bwMode="auto">
          <a:xfrm>
            <a:off x="611560" y="714356"/>
            <a:ext cx="7920879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84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0034" y="785794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интеграции в мировое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пространство Республика Казахстан выбрала стратегический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курс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ориентации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стандарты мировой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образовательной практики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учетом сохранения лучших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традиций и стандартов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отечественного образования.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3" t="6591" r="463" b="-454"/>
          <a:stretch/>
        </p:blipFill>
        <p:spPr bwMode="auto">
          <a:xfrm>
            <a:off x="251520" y="332657"/>
            <a:ext cx="8496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325016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овысить </a:t>
            </a:r>
            <a:r>
              <a:rPr lang="ru-RU" sz="2400" b="1" dirty="0"/>
              <a:t>качество образования с учетом опыта </a:t>
            </a:r>
            <a:r>
              <a:rPr lang="ru-RU" sz="2400" b="1" dirty="0" smtClean="0"/>
              <a:t>«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Назарбаев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23928" y="2348880"/>
            <a:ext cx="273630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98220"/>
            <a:ext cx="2969929" cy="386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5286388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овысить </a:t>
            </a:r>
            <a:r>
              <a:rPr lang="ru-RU" sz="2400" b="1" dirty="0"/>
              <a:t>качество образования с учетом опыта </a:t>
            </a:r>
            <a:r>
              <a:rPr lang="ru-RU" sz="2400" b="1" dirty="0" smtClean="0"/>
              <a:t>«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Назарбаев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39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57224" y="500042"/>
            <a:ext cx="758299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Возникла необходимости пересмотра учебной программы среднего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она не способствует развитию навыков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мышления высокого уровня,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перегружена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академическими предметами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чрезмерный упор делается на теорию.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3143248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овысить </a:t>
            </a:r>
            <a:r>
              <a:rPr lang="ru-RU" sz="2400" b="1" dirty="0"/>
              <a:t>качество образования с учетом опыта </a:t>
            </a:r>
            <a:r>
              <a:rPr lang="ru-RU" sz="2400" b="1" dirty="0" smtClean="0"/>
              <a:t>«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Назарбаев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48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610" y="548680"/>
            <a:ext cx="7220572" cy="4669627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Основной целью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образования  в “НИШ” является </a:t>
            </a:r>
          </a:p>
          <a:p>
            <a:endParaRPr lang="ru-RU" dirty="0"/>
          </a:p>
          <a:p>
            <a:pPr algn="ctr"/>
            <a:r>
              <a:rPr lang="ru-RU" sz="2800" b="1" dirty="0" smtClean="0"/>
              <a:t>формирование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полиязычной</a:t>
            </a:r>
            <a:r>
              <a:rPr lang="ru-RU" sz="2800" b="1" dirty="0" smtClean="0">
                <a:solidFill>
                  <a:srgbClr val="FF0000"/>
                </a:solidFill>
              </a:rPr>
              <a:t> личности </a:t>
            </a:r>
            <a:r>
              <a:rPr lang="ru-RU" sz="2800" b="1" dirty="0" smtClean="0"/>
              <a:t>выпускника, который владеет тремя языками, знает предметные области на этих языках, умеет успешно вести диалог по различным сферам деятельности, ценит культуру своего народа и при этом понимает и уважает культуру других народов. </a:t>
            </a:r>
            <a:endParaRPr lang="ru-RU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4562"/>
            <a:ext cx="2160240" cy="28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688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55" t="15052"/>
          <a:stretch>
            <a:fillRect/>
          </a:stretch>
        </p:blipFill>
        <p:spPr bwMode="auto">
          <a:xfrm>
            <a:off x="428596" y="357166"/>
            <a:ext cx="8424366" cy="53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AutoShape 2" descr="http://img3.cliparto.com/pic/xl/214142/4463703-student-with-computers-studying-at-scho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://img3.cliparto.com/pic/xl/214142/4463703-student-with-computers-studying-at-school.jpg"/>
          <p:cNvPicPr>
            <a:picLocks noChangeAspect="1" noChangeArrowheads="1"/>
          </p:cNvPicPr>
          <p:nvPr/>
        </p:nvPicPr>
        <p:blipFill>
          <a:blip r:embed="rId3" cstate="print"/>
          <a:srcRect t="16692"/>
          <a:stretch>
            <a:fillRect/>
          </a:stretch>
        </p:blipFill>
        <p:spPr bwMode="auto">
          <a:xfrm>
            <a:off x="3571868" y="5006098"/>
            <a:ext cx="2500330" cy="138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403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736</Words>
  <Application>Microsoft Office PowerPoint</Application>
  <PresentationFormat>Экран (4:3)</PresentationFormat>
  <Paragraphs>106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Владимировна</dc:creator>
  <cp:lastModifiedBy>comp</cp:lastModifiedBy>
  <cp:revision>353</cp:revision>
  <dcterms:created xsi:type="dcterms:W3CDTF">2012-07-22T08:44:34Z</dcterms:created>
  <dcterms:modified xsi:type="dcterms:W3CDTF">2018-03-15T10:16:05Z</dcterms:modified>
</cp:coreProperties>
</file>